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F8DD4-F898-45E4-BC87-04B3B29CC6B1}"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6BA23C-2805-4E17-9ACA-F46992AA6FE2}" type="slidenum">
              <a:rPr lang="en-GB" smtClean="0"/>
              <a:t>‹#›</a:t>
            </a:fld>
            <a:endParaRPr lang="en-GB"/>
          </a:p>
        </p:txBody>
      </p:sp>
    </p:spTree>
    <p:extLst>
      <p:ext uri="{BB962C8B-B14F-4D97-AF65-F5344CB8AC3E}">
        <p14:creationId xmlns:p14="http://schemas.microsoft.com/office/powerpoint/2010/main" val="1172393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algn="r"/>
            <a:r>
              <a:rPr lang="ar-IQ" altLang="en-US" smtClean="0"/>
              <a:t>الإنتاج هو مقياس لقيمة إنتاج السلع والخدمات في صناعة معينة ، مثل صناعة السيارات.</a:t>
            </a:r>
            <a:br>
              <a:rPr lang="ar-IQ" altLang="en-US" smtClean="0"/>
            </a:br>
            <a:r>
              <a:rPr lang="ar-IQ" altLang="en-US" smtClean="0"/>
              <a:t>الإنتاجية هي مقياس لكفاءة عوامل الإنتاج ، ويتم قياسها على سبيل المثال بواسطة الناتج لكل شخص مستخدَم أو ناتج عن كل ساعة عمل.</a:t>
            </a:r>
            <a:br>
              <a:rPr lang="ar-IQ" altLang="en-US" smtClean="0"/>
            </a:br>
            <a:r>
              <a:rPr lang="ar-IQ" altLang="en-US" smtClean="0"/>
              <a:t>يمكن تعريف الإنتاج على أنه النشاط المنهجي للتحول التدريجي لشكل واحد من المادة إلى مادة أخرى مع الحفاظ على الجودة المطلوبة وقادرة على تلبية الاحتياجات البشرية. فهي تميل إلى الجمع بين المدخلات الملموسة ، أي المواد الخام ، والمدخلات غير الملموسة ، أي الأفكار والمعلومات وغيرها ، لتحويلها إلى منتجات تامة الصنع للبيع ، من خلال عملية ميكانيكية أو كيميائية.</a:t>
            </a:r>
            <a:endParaRPr lang="en-GB" altLang="en-US" smtClean="0"/>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F7AF7A5-1CF2-4FED-A300-D350659FD8C7}"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pPr algn="r"/>
            <a:r>
              <a:rPr lang="ar-IQ" altLang="en-US" smtClean="0"/>
              <a:t>إنتاج ورشة العمل: عملية إنتاج ، يتم فيها إنتاج عدد قليل من المنتجات وفقًا لطلب العميل ، في الوقت والتكلفة المحددين. في إنتاج ورشة العمل ، حجم المنتج منخفض ، والتنوع مرتفع.</a:t>
            </a:r>
            <a:br>
              <a:rPr lang="ar-IQ" altLang="en-US" smtClean="0"/>
            </a:br>
            <a:r>
              <a:rPr lang="ar-IQ" altLang="en-US" smtClean="0"/>
              <a:t>  إنتاج الدُفعات: يُعد الإنتاج الدفعي واحدًا عندما يمر المنتج عبر مراحل مختلفة عبر سلسلة من الأقسام الوظيفية ، ويتم إنتاج عدد من الدفعات.</a:t>
            </a:r>
            <a:br>
              <a:rPr lang="ar-IQ" altLang="en-US" smtClean="0"/>
            </a:br>
            <a:r>
              <a:rPr lang="ar-IQ" altLang="en-US" smtClean="0"/>
              <a:t>الإنتاج الضخم: هو تقنية تصنيع يتم إنتاج الأجزاء المنفصلة فيها بمساعدة عملية مستمرة.</a:t>
            </a:r>
            <a:br>
              <a:rPr lang="ar-IQ" altLang="en-US" smtClean="0"/>
            </a:br>
            <a:r>
              <a:rPr lang="ar-IQ" altLang="en-US" smtClean="0"/>
              <a:t>الإنتاج المستمر: عملية الإنتاج التي يتم فيها ترتيب تسلسل مرافق الإنتاج حسب عمليات الإنتاج حسب التسلسل الزمني.</a:t>
            </a:r>
            <a:endParaRPr lang="en-GB" altLang="en-US" smtClean="0"/>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E8ABAC4-B8DE-466F-B2F8-5A37B8601399}"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algn="r"/>
            <a:r>
              <a:rPr lang="ar-IQ" altLang="en-US" smtClean="0"/>
              <a:t>يمكن تعريف الإنتاجية على أنها النسبة بين المخرجات والمدخلات. الناتج يعني الكمية المنتجة أو عدد العناصر المنتجة والمدخلات هي الموارد المختلفة المستخدمة ، على سبيل المثال ، الأرض ، البناء ، المعدات والآلات ، المواد ، العمالة ، إلخ.</a:t>
            </a:r>
            <a:br>
              <a:rPr lang="ar-IQ" altLang="en-US" smtClean="0"/>
            </a:br>
            <a:r>
              <a:rPr lang="ar-IQ" altLang="en-US" smtClean="0"/>
              <a:t>  ووفقًا لبيتر دراكر ، فإن "الإنتاجية تعني وجود توازن بين جميع عوامل الإنتاج التي ستعطي الحد الأقصى من الناتج بأقل الجهود</a:t>
            </a:r>
            <a:br>
              <a:rPr lang="ar-IQ" altLang="en-US" smtClean="0"/>
            </a:br>
            <a:r>
              <a:rPr lang="ar-IQ" altLang="en-US" smtClean="0"/>
              <a:t>الإنتاجية هي علاقة بين المخرجات (المنتج / الخدمة) والمدخلات (الموارد المستهلكة في توفيرها) لنظام الأعمال. تسمى نسبة الناتج الكلي إلى المدخلات الإجمالية الإنتاجية.</a:t>
            </a:r>
            <a:br>
              <a:rPr lang="ar-IQ" altLang="en-US" smtClean="0"/>
            </a:br>
            <a:r>
              <a:rPr lang="ar-IQ" altLang="en-US" smtClean="0"/>
              <a:t>من أجل بقاء أي منظمة ، يجب أن تكون نسبة الإنتاجية هذه على الأقل 1. إذا كانت أكثر من 1 ، تكون المنظمة في وضع مريح.</a:t>
            </a:r>
            <a:endParaRPr lang="en-GB" altLang="en-US" smtClean="0"/>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C360BBE-BEE5-4CCF-98FE-080AE167D766}"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algn="r"/>
            <a:r>
              <a:rPr lang="ar-IQ" altLang="en-US" smtClean="0"/>
              <a:t>أ- العوامل المؤثرة على الإنتاجية الوطنية</a:t>
            </a:r>
            <a:br>
              <a:rPr lang="ar-IQ" altLang="en-US" smtClean="0"/>
            </a:br>
            <a:r>
              <a:rPr lang="ar-IQ" altLang="en-US" smtClean="0"/>
              <a:t>الموارد البشرية: المستوى العام للتعليم ، ومهارات الحوسبة ، والدافع نحو العمل ، إلخ.</a:t>
            </a:r>
            <a:br>
              <a:rPr lang="ar-IQ" altLang="en-US" smtClean="0"/>
            </a:br>
            <a:r>
              <a:rPr lang="ar-IQ" altLang="en-US" smtClean="0"/>
              <a:t>التكنولوجيا واستثمار رأس المال: اعتماد تكنولوجيات جديدة ، والاستثمار في الآلات والمعدات الجديدة</a:t>
            </a:r>
            <a:br>
              <a:rPr lang="ar-IQ" altLang="en-US" smtClean="0"/>
            </a:br>
            <a:r>
              <a:rPr lang="ar-IQ" altLang="en-US" smtClean="0"/>
              <a:t>التنظيم الحكومي: قد يكون للكم المفرط من التنظيم تأثير ضار على الإنتاجية.</a:t>
            </a:r>
            <a:endParaRPr lang="en-GB" altLang="en-US" smtClean="0"/>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8327381-6281-434E-85EB-E9A75D14E25E}" type="slidenum">
              <a:rPr lang="en-GB" altLang="en-US" smtClean="0"/>
              <a:pPr eaLnBrk="1" hangingPunct="1">
                <a:spcBef>
                  <a:spcPct val="0"/>
                </a:spcBef>
              </a:pPr>
              <a:t>6</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algn="r"/>
            <a:r>
              <a:rPr lang="ar-IQ" altLang="en-US" smtClean="0"/>
              <a:t>ب- العوامل المؤثرة على الإنتاجية في قطاعات التصنيع والخدمات</a:t>
            </a:r>
            <a:br>
              <a:rPr lang="ar-IQ" altLang="en-US" smtClean="0"/>
            </a:br>
            <a:r>
              <a:rPr lang="ar-IQ" altLang="en-US" smtClean="0"/>
              <a:t>تصميم المنتج والنظام: توحيد المنتج واستخدام تقنية المجموعة هي عوامل التصميم التي تجعل من الممكن إنتاجية أكبر في المصنع.</a:t>
            </a:r>
            <a:br>
              <a:rPr lang="ar-IQ" altLang="en-US" smtClean="0"/>
            </a:br>
            <a:r>
              <a:rPr lang="ar-IQ" altLang="en-US" smtClean="0"/>
              <a:t>الآلات والمعدات: المعدات المستخدمة - الآلات. الأدوات والناقلات وتخطيط المصنع - تؤثر جميعها على الإنتاجية.</a:t>
            </a:r>
            <a:br>
              <a:rPr lang="ar-IQ" altLang="en-US" smtClean="0"/>
            </a:br>
            <a:r>
              <a:rPr lang="ar-IQ" altLang="en-US" smtClean="0"/>
              <a:t>  مهارة العامل وفعاليته: تدريب وتدريب العاملين يمكن أن يقوموا بالمهمة نفسها في وقت أقصر بكثير.</a:t>
            </a:r>
            <a:br>
              <a:rPr lang="ar-IQ" altLang="en-US" smtClean="0"/>
            </a:br>
            <a:r>
              <a:rPr lang="ar-IQ" altLang="en-US" smtClean="0"/>
              <a:t>حجم الإنتاج: إذا تضاعف الإنتاج ، تضاعفت إنتاجية الأشخاص الداعمين (مثل مهندسي تصميم الأشخاص ، أو موظفي المقر الرئيسي أو موظفي الدعم الآخرين).</a:t>
            </a:r>
            <a:endParaRPr lang="en-GB" altLang="en-US" smtClean="0"/>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7EC7BA3-2B2A-4149-AD2C-2DE3FB20249C}" type="slidenum">
              <a:rPr lang="en-GB" altLang="en-US" smtClean="0"/>
              <a:pPr eaLnBrk="1" hangingPunct="1">
                <a:spcBef>
                  <a:spcPct val="0"/>
                </a:spcBef>
              </a:pPr>
              <a:t>7</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CE54EB-0798-4375-883F-88A4907E0CE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249391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CE54EB-0798-4375-883F-88A4907E0CE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276866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CE54EB-0798-4375-883F-88A4907E0CE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339981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CE54EB-0798-4375-883F-88A4907E0CE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401452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CE54EB-0798-4375-883F-88A4907E0CE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491838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4CE54EB-0798-4375-883F-88A4907E0CE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428747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4CE54EB-0798-4375-883F-88A4907E0CE4}"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4051870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4CE54EB-0798-4375-883F-88A4907E0CE4}"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273609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E54EB-0798-4375-883F-88A4907E0CE4}"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29381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E54EB-0798-4375-883F-88A4907E0CE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313406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E54EB-0798-4375-883F-88A4907E0CE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C3EDE-BEE6-4C01-891A-6DF4B6C2EA2F}" type="slidenum">
              <a:rPr lang="en-GB" smtClean="0"/>
              <a:t>‹#›</a:t>
            </a:fld>
            <a:endParaRPr lang="en-GB"/>
          </a:p>
        </p:txBody>
      </p:sp>
    </p:spTree>
    <p:extLst>
      <p:ext uri="{BB962C8B-B14F-4D97-AF65-F5344CB8AC3E}">
        <p14:creationId xmlns:p14="http://schemas.microsoft.com/office/powerpoint/2010/main" val="355302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E54EB-0798-4375-883F-88A4907E0CE4}"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C3EDE-BEE6-4C01-891A-6DF4B6C2EA2F}" type="slidenum">
              <a:rPr lang="en-GB" smtClean="0"/>
              <a:t>‹#›</a:t>
            </a:fld>
            <a:endParaRPr lang="en-GB"/>
          </a:p>
        </p:txBody>
      </p:sp>
    </p:spTree>
    <p:extLst>
      <p:ext uri="{BB962C8B-B14F-4D97-AF65-F5344CB8AC3E}">
        <p14:creationId xmlns:p14="http://schemas.microsoft.com/office/powerpoint/2010/main" val="330616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11A4187C-9C7B-4F7E-8497-648D421564F6}"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6661150" cy="762000"/>
          </a:xfrm>
        </p:spPr>
        <p:txBody>
          <a:bodyPr>
            <a:normAutofit fontScale="90000"/>
          </a:bodyPr>
          <a:lstStyle/>
          <a:p>
            <a:pPr algn="ctr" eaLnBrk="1" hangingPunct="1"/>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Industrial Engineering </a:t>
            </a:r>
          </a:p>
        </p:txBody>
      </p:sp>
      <p:sp>
        <p:nvSpPr>
          <p:cNvPr id="3076" name="Rectangle 3"/>
          <p:cNvSpPr>
            <a:spLocks noGrp="1" noChangeArrowheads="1"/>
          </p:cNvSpPr>
          <p:nvPr>
            <p:ph type="body" idx="1"/>
          </p:nvPr>
        </p:nvSpPr>
        <p:spPr>
          <a:xfrm>
            <a:off x="1331913" y="3068638"/>
            <a:ext cx="5903912" cy="1368425"/>
          </a:xfrm>
        </p:spPr>
        <p:txBody>
          <a:bodyPr>
            <a:normAutofit lnSpcReduction="10000"/>
          </a:bodyPr>
          <a:lstStyle/>
          <a:p>
            <a:pPr marL="0" indent="0" algn="ctr">
              <a:buFont typeface="Wingdings" pitchFamily="2" charset="2"/>
              <a:buNone/>
            </a:pPr>
            <a:r>
              <a:rPr lang="en-US" altLang="en-US" sz="4400" b="1" dirty="0" smtClean="0">
                <a:solidFill>
                  <a:srgbClr val="009900"/>
                </a:solidFill>
              </a:rPr>
              <a:t>Production and Productivity </a:t>
            </a:r>
            <a:endParaRPr lang="en-GB" altLang="en-US" sz="4400" dirty="0" smtClean="0">
              <a:solidFill>
                <a:srgbClr val="009900"/>
              </a:solidFill>
            </a:endParaRPr>
          </a:p>
        </p:txBody>
      </p:sp>
      <p:sp>
        <p:nvSpPr>
          <p:cNvPr id="3077" name="Rectangle 1"/>
          <p:cNvSpPr>
            <a:spLocks noChangeArrowheads="1"/>
          </p:cNvSpPr>
          <p:nvPr/>
        </p:nvSpPr>
        <p:spPr bwMode="auto">
          <a:xfrm>
            <a:off x="3365627" y="9144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4-1</a:t>
            </a:r>
            <a:endParaRPr lang="en-GB" altLang="en-US" sz="2400" i="1" dirty="0">
              <a:solidFill>
                <a:srgbClr val="0070C0"/>
              </a:solidFill>
            </a:endParaRPr>
          </a:p>
        </p:txBody>
      </p:sp>
      <p:sp>
        <p:nvSpPr>
          <p:cNvPr id="3078" name="Rectangle 3"/>
          <p:cNvSpPr>
            <a:spLocks noChangeArrowheads="1"/>
          </p:cNvSpPr>
          <p:nvPr/>
        </p:nvSpPr>
        <p:spPr bwMode="auto">
          <a:xfrm>
            <a:off x="1158875" y="4797425"/>
            <a:ext cx="6437313"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2199908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50938" y="617538"/>
            <a:ext cx="6157912" cy="1143000"/>
          </a:xfrm>
        </p:spPr>
        <p:txBody>
          <a:bodyPr/>
          <a:lstStyle/>
          <a:p>
            <a:pPr algn="ctr"/>
            <a:r>
              <a:rPr lang="en-GB" altLang="en-US" smtClean="0"/>
              <a:t>Outline </a:t>
            </a:r>
          </a:p>
        </p:txBody>
      </p:sp>
      <p:sp>
        <p:nvSpPr>
          <p:cNvPr id="4099" name="Content Placeholder 2"/>
          <p:cNvSpPr>
            <a:spLocks noGrp="1"/>
          </p:cNvSpPr>
          <p:nvPr>
            <p:ph idx="1"/>
          </p:nvPr>
        </p:nvSpPr>
        <p:spPr>
          <a:xfrm>
            <a:off x="755650" y="1773238"/>
            <a:ext cx="7772400" cy="4579937"/>
          </a:xfrm>
        </p:spPr>
        <p:txBody>
          <a:bodyPr>
            <a:normAutofit lnSpcReduction="10000"/>
          </a:bodyPr>
          <a:lstStyle/>
          <a:p>
            <a:r>
              <a:rPr lang="en-GB" altLang="en-US" smtClean="0"/>
              <a:t>Definition of Production</a:t>
            </a:r>
          </a:p>
          <a:p>
            <a:r>
              <a:rPr lang="en-US" altLang="en-US" smtClean="0"/>
              <a:t>Types of Production</a:t>
            </a:r>
          </a:p>
          <a:p>
            <a:r>
              <a:rPr lang="en-GB" altLang="en-US" smtClean="0"/>
              <a:t>Concept and Definition of Productivity</a:t>
            </a:r>
          </a:p>
          <a:p>
            <a:r>
              <a:rPr lang="en-US" altLang="en-US" smtClean="0"/>
              <a:t> Factors Affecting Productivity</a:t>
            </a:r>
          </a:p>
          <a:p>
            <a:r>
              <a:rPr lang="en-US" altLang="en-US" smtClean="0"/>
              <a:t>Measurement of Productivity</a:t>
            </a:r>
          </a:p>
          <a:p>
            <a:r>
              <a:rPr lang="en-US" altLang="en-US" smtClean="0"/>
              <a:t>Kinds of Productivity Measurement</a:t>
            </a:r>
          </a:p>
          <a:p>
            <a:r>
              <a:rPr lang="en-US" altLang="en-US" smtClean="0"/>
              <a:t>Productivity Index</a:t>
            </a:r>
          </a:p>
          <a:p>
            <a:r>
              <a:rPr lang="en-GB" altLang="en-US" smtClean="0"/>
              <a:t>Advantages</a:t>
            </a:r>
          </a:p>
        </p:txBody>
      </p:sp>
      <p:sp>
        <p:nvSpPr>
          <p:cNvPr id="4100" name="Slide Number Placeholder 3"/>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BD1CED9B-C8A3-42AC-B949-2613C9E31892}" type="slidenum">
              <a:rPr lang="en-GB" altLang="en-US" sz="1400" smtClean="0"/>
              <a:pPr eaLnBrk="1" hangingPunct="1">
                <a:spcBef>
                  <a:spcPct val="0"/>
                </a:spcBef>
                <a:buClrTx/>
                <a:buSzTx/>
                <a:buFontTx/>
                <a:buNone/>
              </a:pPr>
              <a:t>2</a:t>
            </a:fld>
            <a:endParaRPr lang="en-GB" altLang="en-US" sz="1400" smtClean="0"/>
          </a:p>
        </p:txBody>
      </p:sp>
    </p:spTree>
    <p:extLst>
      <p:ext uri="{BB962C8B-B14F-4D97-AF65-F5344CB8AC3E}">
        <p14:creationId xmlns:p14="http://schemas.microsoft.com/office/powerpoint/2010/main" val="373468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0C5CD87-2689-42BB-9791-AA50F7D29AC1}" type="slidenum">
              <a:rPr lang="en-GB" altLang="en-US" sz="1400" smtClean="0"/>
              <a:pPr eaLnBrk="1" hangingPunct="1">
                <a:spcBef>
                  <a:spcPct val="0"/>
                </a:spcBef>
                <a:buClrTx/>
                <a:buSzTx/>
                <a:buFontTx/>
                <a:buNone/>
              </a:pPr>
              <a:t>3</a:t>
            </a:fld>
            <a:endParaRPr lang="en-GB" altLang="en-US" sz="1400" smtClean="0"/>
          </a:p>
        </p:txBody>
      </p:sp>
      <p:sp>
        <p:nvSpPr>
          <p:cNvPr id="5123" name="Rectangle 2"/>
          <p:cNvSpPr>
            <a:spLocks noChangeArrowheads="1"/>
          </p:cNvSpPr>
          <p:nvPr/>
        </p:nvSpPr>
        <p:spPr bwMode="auto">
          <a:xfrm>
            <a:off x="179388" y="1919288"/>
            <a:ext cx="69850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r>
              <a:rPr lang="en-US" altLang="en-US" sz="2000" b="1">
                <a:solidFill>
                  <a:srgbClr val="FF0000"/>
                </a:solidFill>
              </a:rPr>
              <a:t>Production</a:t>
            </a:r>
            <a:r>
              <a:rPr lang="en-US" altLang="en-US" sz="2000"/>
              <a:t> is a measure of the value of the output of goods and services in specific industry, such as car manufacturing.</a:t>
            </a:r>
            <a:endParaRPr lang="en-GB" altLang="en-US" sz="2000"/>
          </a:p>
          <a:p>
            <a:r>
              <a:rPr lang="en-US" altLang="en-US" sz="2000" b="1">
                <a:solidFill>
                  <a:srgbClr val="FF0000"/>
                </a:solidFill>
              </a:rPr>
              <a:t>Productivity</a:t>
            </a:r>
            <a:r>
              <a:rPr lang="en-US" altLang="en-US" sz="2000"/>
              <a:t> </a:t>
            </a:r>
            <a:r>
              <a:rPr lang="en-US" altLang="en-US" sz="2000" b="1"/>
              <a:t>is a measure of the efficiency of factors of production,</a:t>
            </a:r>
            <a:r>
              <a:rPr lang="en-US" altLang="en-US" sz="2000"/>
              <a:t> measured for example by output per person employed or output per person hour.</a:t>
            </a:r>
            <a:endParaRPr lang="en-GB" altLang="en-US" sz="2000"/>
          </a:p>
          <a:p>
            <a:r>
              <a:rPr lang="en-US" altLang="en-US" sz="2000" b="1">
                <a:solidFill>
                  <a:srgbClr val="0033CC"/>
                </a:solidFill>
              </a:rPr>
              <a:t>Production</a:t>
            </a:r>
            <a:r>
              <a:rPr lang="en-US" altLang="en-US" sz="2000">
                <a:solidFill>
                  <a:srgbClr val="0033CC"/>
                </a:solidFill>
              </a:rPr>
              <a:t> can be defined as the systematic activity of gradually transforming one form of material into another while maintaining the requisite quality and are capable of satisfying human wants</a:t>
            </a:r>
            <a:r>
              <a:rPr lang="en-US" altLang="en-US" sz="2000"/>
              <a:t>. It tends to combine, tangible inputs, i.e. raw materials, and intangible inputs, i.e. ideas, information, etc. to turn it into finished products for sale, through a mechanical or chemical process.</a:t>
            </a:r>
            <a:endParaRPr lang="en-GB" altLang="en-US" sz="2000"/>
          </a:p>
        </p:txBody>
      </p:sp>
      <p:sp>
        <p:nvSpPr>
          <p:cNvPr id="5124" name="Rectangle 3"/>
          <p:cNvSpPr>
            <a:spLocks noChangeArrowheads="1"/>
          </p:cNvSpPr>
          <p:nvPr/>
        </p:nvSpPr>
        <p:spPr bwMode="auto">
          <a:xfrm>
            <a:off x="1116013" y="1033463"/>
            <a:ext cx="7300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2800" b="1">
                <a:solidFill>
                  <a:srgbClr val="0033CC"/>
                </a:solidFill>
              </a:rPr>
              <a:t>Definition of Production &amp; Productivity</a:t>
            </a:r>
          </a:p>
        </p:txBody>
      </p:sp>
      <p:pic>
        <p:nvPicPr>
          <p:cNvPr id="5125" name="Picture 6" descr="http://www3.imperial.ac.uk/newseventsimages?p_image_type=MEDIUM&amp;p_image_id=308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6788" y="1844675"/>
            <a:ext cx="1792287"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025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ECE59195-1814-4005-8ED2-387C0DF4567A}" type="slidenum">
              <a:rPr lang="en-GB" altLang="en-US" sz="1400" smtClean="0"/>
              <a:pPr eaLnBrk="1" hangingPunct="1">
                <a:spcBef>
                  <a:spcPct val="0"/>
                </a:spcBef>
                <a:buClrTx/>
                <a:buSzTx/>
                <a:buFontTx/>
                <a:buNone/>
              </a:pPr>
              <a:t>4</a:t>
            </a:fld>
            <a:endParaRPr lang="en-GB" altLang="en-US" sz="1400" smtClean="0"/>
          </a:p>
        </p:txBody>
      </p:sp>
      <p:sp>
        <p:nvSpPr>
          <p:cNvPr id="6147" name="Rectangle 2"/>
          <p:cNvSpPr>
            <a:spLocks noGrp="1" noChangeArrowheads="1"/>
          </p:cNvSpPr>
          <p:nvPr>
            <p:ph type="title"/>
          </p:nvPr>
        </p:nvSpPr>
        <p:spPr>
          <a:xfrm>
            <a:off x="2124075" y="836613"/>
            <a:ext cx="5111750" cy="708025"/>
          </a:xfrm>
        </p:spPr>
        <p:txBody>
          <a:bodyPr/>
          <a:lstStyle/>
          <a:p>
            <a:pPr algn="ctr"/>
            <a:r>
              <a:rPr lang="en-US" altLang="en-US" sz="3600" b="1" smtClean="0"/>
              <a:t>Types of Production</a:t>
            </a:r>
          </a:p>
        </p:txBody>
      </p:sp>
      <p:sp>
        <p:nvSpPr>
          <p:cNvPr id="6148" name="Rectangle 3"/>
          <p:cNvSpPr>
            <a:spLocks noGrp="1" noChangeArrowheads="1"/>
          </p:cNvSpPr>
          <p:nvPr>
            <p:ph type="body" idx="1"/>
          </p:nvPr>
        </p:nvSpPr>
        <p:spPr>
          <a:xfrm>
            <a:off x="395288" y="1989138"/>
            <a:ext cx="8693150" cy="4319587"/>
          </a:xfrm>
        </p:spPr>
        <p:txBody>
          <a:bodyPr/>
          <a:lstStyle/>
          <a:p>
            <a:r>
              <a:rPr lang="en-US" altLang="en-US" sz="2000" b="1" smtClean="0">
                <a:solidFill>
                  <a:srgbClr val="0033CC"/>
                </a:solidFill>
              </a:rPr>
              <a:t>Job-Shop Production</a:t>
            </a:r>
            <a:r>
              <a:rPr lang="en-US" altLang="en-US" sz="2000" smtClean="0"/>
              <a:t>: A production process, in which few products are created according to the demand of the customer, in the stipulated time and cost. In job-shop production, product volume is low, and variety is high.</a:t>
            </a:r>
            <a:endParaRPr lang="en-GB" altLang="en-US" sz="2000" smtClean="0"/>
          </a:p>
          <a:p>
            <a:r>
              <a:rPr lang="en-US" altLang="en-US" sz="2000" smtClean="0"/>
              <a:t> </a:t>
            </a:r>
            <a:r>
              <a:rPr lang="en-US" altLang="en-US" sz="2000" b="1" smtClean="0">
                <a:solidFill>
                  <a:srgbClr val="0033CC"/>
                </a:solidFill>
              </a:rPr>
              <a:t>Batch Production: </a:t>
            </a:r>
            <a:r>
              <a:rPr lang="en-US" altLang="en-US" sz="2000" smtClean="0"/>
              <a:t>Batch production is one wherein product passes through various stages over a series of functional departments, and a number of batches are produced.</a:t>
            </a:r>
            <a:endParaRPr lang="en-GB" altLang="en-US" sz="2000" smtClean="0"/>
          </a:p>
          <a:p>
            <a:r>
              <a:rPr lang="en-US" altLang="en-US" sz="2000" b="1" smtClean="0">
                <a:solidFill>
                  <a:srgbClr val="0033CC"/>
                </a:solidFill>
              </a:rPr>
              <a:t>Mass Production: </a:t>
            </a:r>
            <a:r>
              <a:rPr lang="en-US" altLang="en-US" sz="2000" smtClean="0"/>
              <a:t>It is a manufacturing technique in which discrete parts are produced with the help of continuous process.</a:t>
            </a:r>
            <a:endParaRPr lang="en-GB" altLang="en-US" sz="2000" smtClean="0"/>
          </a:p>
          <a:p>
            <a:r>
              <a:rPr lang="en-US" altLang="en-US" sz="2000" b="1" smtClean="0">
                <a:solidFill>
                  <a:srgbClr val="0033CC"/>
                </a:solidFill>
              </a:rPr>
              <a:t>Continuous Production: </a:t>
            </a:r>
            <a:r>
              <a:rPr lang="en-US" altLang="en-US" sz="2000" smtClean="0"/>
              <a:t>The process of production in which the production facilities are sequenced as per the production operations chronologically.</a:t>
            </a:r>
            <a:endParaRPr lang="en-GB" altLang="en-US" sz="2000" smtClean="0"/>
          </a:p>
        </p:txBody>
      </p:sp>
    </p:spTree>
    <p:extLst>
      <p:ext uri="{BB962C8B-B14F-4D97-AF65-F5344CB8AC3E}">
        <p14:creationId xmlns:p14="http://schemas.microsoft.com/office/powerpoint/2010/main" val="3532577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0921D52F-C95E-4855-8475-9C28EC4360A7}" type="slidenum">
              <a:rPr lang="en-GB" altLang="en-US" sz="1400" smtClean="0"/>
              <a:pPr eaLnBrk="1" hangingPunct="1">
                <a:spcBef>
                  <a:spcPct val="0"/>
                </a:spcBef>
                <a:buClrTx/>
                <a:buSzTx/>
                <a:buFontTx/>
                <a:buNone/>
              </a:pPr>
              <a:t>5</a:t>
            </a:fld>
            <a:endParaRPr lang="en-GB" altLang="en-US" sz="1400" smtClean="0"/>
          </a:p>
        </p:txBody>
      </p:sp>
      <p:sp>
        <p:nvSpPr>
          <p:cNvPr id="7171" name="Rectangle 2"/>
          <p:cNvSpPr>
            <a:spLocks noGrp="1" noChangeArrowheads="1"/>
          </p:cNvSpPr>
          <p:nvPr>
            <p:ph type="title"/>
          </p:nvPr>
        </p:nvSpPr>
        <p:spPr>
          <a:xfrm>
            <a:off x="1150938" y="908050"/>
            <a:ext cx="7535862" cy="708025"/>
          </a:xfrm>
        </p:spPr>
        <p:txBody>
          <a:bodyPr/>
          <a:lstStyle/>
          <a:p>
            <a:r>
              <a:rPr lang="en-US" altLang="en-US" sz="2800" b="1" smtClean="0"/>
              <a:t>Concept and Definition of Productivity</a:t>
            </a:r>
            <a:endParaRPr lang="en-GB" altLang="en-US" sz="2800" smtClean="0"/>
          </a:p>
        </p:txBody>
      </p:sp>
      <p:sp>
        <p:nvSpPr>
          <p:cNvPr id="7172" name="Rectangle 3"/>
          <p:cNvSpPr>
            <a:spLocks noGrp="1" noChangeArrowheads="1"/>
          </p:cNvSpPr>
          <p:nvPr>
            <p:ph type="body" idx="1"/>
          </p:nvPr>
        </p:nvSpPr>
        <p:spPr>
          <a:xfrm>
            <a:off x="755650" y="1901825"/>
            <a:ext cx="7704138" cy="4479925"/>
          </a:xfrm>
        </p:spPr>
        <p:txBody>
          <a:bodyPr/>
          <a:lstStyle/>
          <a:p>
            <a:r>
              <a:rPr lang="en-US" altLang="en-US" sz="1800" b="1" smtClean="0">
                <a:solidFill>
                  <a:srgbClr val="0033CC"/>
                </a:solidFill>
              </a:rPr>
              <a:t>Productivity</a:t>
            </a:r>
            <a:r>
              <a:rPr lang="en-US" altLang="en-US" sz="1800" smtClean="0">
                <a:solidFill>
                  <a:srgbClr val="0033CC"/>
                </a:solidFill>
              </a:rPr>
              <a:t> </a:t>
            </a:r>
            <a:r>
              <a:rPr lang="en-US" altLang="en-US" sz="1800" b="1" smtClean="0"/>
              <a:t>may be defined as the ratio between output and input</a:t>
            </a:r>
            <a:r>
              <a:rPr lang="en-US" altLang="en-US" sz="1800" smtClean="0"/>
              <a:t>. </a:t>
            </a:r>
            <a:r>
              <a:rPr lang="en-US" altLang="en-US" sz="1800" smtClean="0">
                <a:solidFill>
                  <a:srgbClr val="FF0000"/>
                </a:solidFill>
              </a:rPr>
              <a:t>Output</a:t>
            </a:r>
            <a:r>
              <a:rPr lang="en-US" altLang="en-US" sz="1800" smtClean="0">
                <a:solidFill>
                  <a:srgbClr val="0033CC"/>
                </a:solidFill>
              </a:rPr>
              <a:t> </a:t>
            </a:r>
            <a:r>
              <a:rPr lang="en-US" altLang="en-US" sz="1800" smtClean="0"/>
              <a:t>means the amount produced or the number of items produced and </a:t>
            </a:r>
            <a:r>
              <a:rPr lang="en-US" altLang="en-US" sz="1800" smtClean="0">
                <a:solidFill>
                  <a:srgbClr val="FF0000"/>
                </a:solidFill>
              </a:rPr>
              <a:t>inputs</a:t>
            </a:r>
            <a:r>
              <a:rPr lang="en-US" altLang="en-US" sz="1800" smtClean="0"/>
              <a:t> are the various resources employed, e.g, land, building, equipment and machinery, materials, labours, etc. </a:t>
            </a:r>
            <a:endParaRPr lang="en-GB" altLang="en-US" sz="1800" smtClean="0"/>
          </a:p>
          <a:p>
            <a:r>
              <a:rPr lang="en-US" altLang="en-US" sz="1800" smtClean="0"/>
              <a:t> According to Peter Drucker, “</a:t>
            </a:r>
            <a:r>
              <a:rPr lang="en-US" altLang="en-US" sz="1800" b="1" smtClean="0">
                <a:solidFill>
                  <a:srgbClr val="0033CC"/>
                </a:solidFill>
              </a:rPr>
              <a:t>Productivity</a:t>
            </a:r>
            <a:r>
              <a:rPr lang="en-US" altLang="en-US" sz="1800" smtClean="0"/>
              <a:t> means a balance between all factors of production that will give the maximum output with smallest efforts </a:t>
            </a:r>
            <a:endParaRPr lang="en-GB" altLang="en-US" sz="1800" smtClean="0"/>
          </a:p>
          <a:p>
            <a:r>
              <a:rPr lang="en-US" altLang="en-US" sz="1800" b="1" smtClean="0">
                <a:solidFill>
                  <a:srgbClr val="0033CC"/>
                </a:solidFill>
              </a:rPr>
              <a:t>Productivity</a:t>
            </a:r>
            <a:r>
              <a:rPr lang="en-US" altLang="en-US" sz="1800" smtClean="0"/>
              <a:t> </a:t>
            </a:r>
            <a:r>
              <a:rPr lang="en-US" altLang="en-US" sz="1800" b="1" smtClean="0"/>
              <a:t>is a relationship between the output (product/service) and input (resources consumed in providing them) of a business system. </a:t>
            </a:r>
          </a:p>
          <a:p>
            <a:r>
              <a:rPr lang="en-US" altLang="en-US" sz="1800" smtClean="0"/>
              <a:t>The ratio of aggregate output to the aggregate input is called productivity. </a:t>
            </a:r>
            <a:endParaRPr lang="en-GB" altLang="en-US" sz="1800" smtClean="0"/>
          </a:p>
          <a:p>
            <a:r>
              <a:rPr lang="en-US" altLang="en-US" sz="1800" smtClean="0"/>
              <a:t>For survival of any organization, this productivity ratio must be at least 1. If it is more than 1, the organization is in a comfortable position. </a:t>
            </a:r>
            <a:endParaRPr lang="en-GB" altLang="en-US" sz="1800" smtClean="0"/>
          </a:p>
        </p:txBody>
      </p:sp>
      <p:sp>
        <p:nvSpPr>
          <p:cNvPr id="2" name="Rectangle 1"/>
          <p:cNvSpPr/>
          <p:nvPr/>
        </p:nvSpPr>
        <p:spPr>
          <a:xfrm>
            <a:off x="5076825" y="5084763"/>
            <a:ext cx="4019550" cy="369887"/>
          </a:xfrm>
          <a:prstGeom prst="rect">
            <a:avLst/>
          </a:prstGeom>
        </p:spPr>
        <p:txBody>
          <a:bodyPr wrap="none">
            <a:spAutoFit/>
          </a:bodyPr>
          <a:lstStyle/>
          <a:p>
            <a:pPr marL="342900" indent="-342900" eaLnBrk="0" hangingPunct="0">
              <a:spcBef>
                <a:spcPct val="20000"/>
              </a:spcBef>
              <a:buClr>
                <a:srgbClr val="3333CC"/>
              </a:buClr>
              <a:buSzPct val="60000"/>
              <a:buFont typeface="Wingdings" pitchFamily="2" charset="2"/>
              <a:buChar char="n"/>
              <a:defRPr/>
            </a:pPr>
            <a:r>
              <a:rPr lang="en-US" sz="1800" b="1" kern="0" dirty="0">
                <a:solidFill>
                  <a:srgbClr val="000000"/>
                </a:solidFill>
                <a:latin typeface="Tahoma"/>
              </a:rPr>
              <a:t>Productivity = output / Input </a:t>
            </a:r>
            <a:endParaRPr lang="en-GB" sz="1800" kern="0" dirty="0">
              <a:solidFill>
                <a:srgbClr val="000000"/>
              </a:solidFill>
              <a:latin typeface="Tahoma"/>
            </a:endParaRPr>
          </a:p>
        </p:txBody>
      </p:sp>
    </p:spTree>
    <p:extLst>
      <p:ext uri="{BB962C8B-B14F-4D97-AF65-F5344CB8AC3E}">
        <p14:creationId xmlns:p14="http://schemas.microsoft.com/office/powerpoint/2010/main" val="2600267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DE90C80D-E642-4E06-8488-C5C71850F35A}" type="slidenum">
              <a:rPr lang="en-GB" altLang="en-US" sz="1400" smtClean="0"/>
              <a:pPr eaLnBrk="1" hangingPunct="1">
                <a:spcBef>
                  <a:spcPct val="0"/>
                </a:spcBef>
                <a:buClrTx/>
                <a:buSzTx/>
                <a:buFontTx/>
                <a:buNone/>
              </a:pPr>
              <a:t>6</a:t>
            </a:fld>
            <a:endParaRPr lang="en-GB" altLang="en-US" sz="1400" smtClean="0"/>
          </a:p>
        </p:txBody>
      </p:sp>
      <p:sp>
        <p:nvSpPr>
          <p:cNvPr id="8195" name="Rectangle 3"/>
          <p:cNvSpPr>
            <a:spLocks noGrp="1" noChangeArrowheads="1"/>
          </p:cNvSpPr>
          <p:nvPr>
            <p:ph type="body" idx="1"/>
          </p:nvPr>
        </p:nvSpPr>
        <p:spPr>
          <a:xfrm>
            <a:off x="276225" y="2133600"/>
            <a:ext cx="5808663" cy="3527425"/>
          </a:xfrm>
        </p:spPr>
        <p:txBody>
          <a:bodyPr/>
          <a:lstStyle/>
          <a:p>
            <a:pPr>
              <a:defRPr/>
            </a:pPr>
            <a:r>
              <a:rPr lang="en-US" sz="2000" b="1" dirty="0" smtClean="0"/>
              <a:t>A- Factors </a:t>
            </a:r>
            <a:r>
              <a:rPr lang="en-US" sz="2000" b="1" dirty="0"/>
              <a:t>affecting National Productivity </a:t>
            </a:r>
            <a:endParaRPr lang="en-GB" sz="2000" dirty="0"/>
          </a:p>
          <a:p>
            <a:pPr>
              <a:defRPr/>
            </a:pPr>
            <a:r>
              <a:rPr lang="en-US" sz="2000" b="1" dirty="0">
                <a:solidFill>
                  <a:srgbClr val="0033CC"/>
                </a:solidFill>
              </a:rPr>
              <a:t>Human Resources: </a:t>
            </a:r>
            <a:r>
              <a:rPr lang="en-US" sz="2000" dirty="0"/>
              <a:t>General level of education, computing skills, motivation towards work, etc. </a:t>
            </a:r>
            <a:endParaRPr lang="en-GB" sz="2000" dirty="0"/>
          </a:p>
          <a:p>
            <a:pPr>
              <a:defRPr/>
            </a:pPr>
            <a:r>
              <a:rPr lang="en-US" sz="2000" b="1" dirty="0">
                <a:solidFill>
                  <a:srgbClr val="0033CC"/>
                </a:solidFill>
              </a:rPr>
              <a:t>Technology and Capital </a:t>
            </a:r>
            <a:r>
              <a:rPr lang="en-US" sz="2000" b="1" dirty="0" smtClean="0">
                <a:solidFill>
                  <a:srgbClr val="0033CC"/>
                </a:solidFill>
              </a:rPr>
              <a:t>Investment: </a:t>
            </a:r>
            <a:r>
              <a:rPr lang="en-US" sz="2000" dirty="0"/>
              <a:t>Adoption of new technologies, investment in new machinery and equipment </a:t>
            </a:r>
            <a:endParaRPr lang="en-GB" sz="2000" dirty="0"/>
          </a:p>
          <a:p>
            <a:pPr>
              <a:defRPr/>
            </a:pPr>
            <a:r>
              <a:rPr lang="en-US" sz="2000" b="1" dirty="0">
                <a:solidFill>
                  <a:srgbClr val="0033CC"/>
                </a:solidFill>
              </a:rPr>
              <a:t>Government Regulation: </a:t>
            </a:r>
            <a:r>
              <a:rPr lang="en-US" sz="2000" dirty="0"/>
              <a:t>An excessive amount of regulation may have detrimental effect on productivity.</a:t>
            </a:r>
            <a:endParaRPr lang="en-GB" sz="2000" dirty="0"/>
          </a:p>
          <a:p>
            <a:pPr marL="0" indent="0">
              <a:buFont typeface="Wingdings" pitchFamily="2" charset="2"/>
              <a:buNone/>
              <a:defRPr/>
            </a:pPr>
            <a:endParaRPr lang="en-GB" sz="2000" dirty="0"/>
          </a:p>
        </p:txBody>
      </p:sp>
      <p:sp>
        <p:nvSpPr>
          <p:cNvPr id="8196" name="Rectangle 2"/>
          <p:cNvSpPr>
            <a:spLocks noGrp="1" noChangeArrowheads="1"/>
          </p:cNvSpPr>
          <p:nvPr>
            <p:ph type="title"/>
          </p:nvPr>
        </p:nvSpPr>
        <p:spPr>
          <a:xfrm>
            <a:off x="1150938" y="908050"/>
            <a:ext cx="6300787" cy="708025"/>
          </a:xfrm>
        </p:spPr>
        <p:txBody>
          <a:bodyPr/>
          <a:lstStyle/>
          <a:p>
            <a:r>
              <a:rPr lang="en-US" altLang="en-US" sz="3200" b="1" smtClean="0"/>
              <a:t>Factors Affecting Productivity</a:t>
            </a:r>
            <a:endParaRPr lang="en-GB" altLang="en-US" sz="3200" smtClean="0"/>
          </a:p>
        </p:txBody>
      </p:sp>
    </p:spTree>
    <p:extLst>
      <p:ext uri="{BB962C8B-B14F-4D97-AF65-F5344CB8AC3E}">
        <p14:creationId xmlns:p14="http://schemas.microsoft.com/office/powerpoint/2010/main" val="344499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A838084-617F-4396-B722-CF4B5215C28C}" type="slidenum">
              <a:rPr lang="en-GB" altLang="en-US" sz="1400" smtClean="0"/>
              <a:pPr eaLnBrk="1" hangingPunct="1">
                <a:spcBef>
                  <a:spcPct val="0"/>
                </a:spcBef>
                <a:buClrTx/>
                <a:buSzTx/>
                <a:buFontTx/>
                <a:buNone/>
              </a:pPr>
              <a:t>7</a:t>
            </a:fld>
            <a:endParaRPr lang="en-GB" altLang="en-US" sz="1400" smtClean="0"/>
          </a:p>
        </p:txBody>
      </p:sp>
      <p:sp>
        <p:nvSpPr>
          <p:cNvPr id="9219" name="Rectangle 3"/>
          <p:cNvSpPr>
            <a:spLocks noGrp="1" noChangeArrowheads="1"/>
          </p:cNvSpPr>
          <p:nvPr>
            <p:ph type="body" idx="1"/>
          </p:nvPr>
        </p:nvSpPr>
        <p:spPr>
          <a:xfrm>
            <a:off x="468313" y="1905000"/>
            <a:ext cx="8486775" cy="4116388"/>
          </a:xfrm>
        </p:spPr>
        <p:txBody>
          <a:bodyPr/>
          <a:lstStyle/>
          <a:p>
            <a:r>
              <a:rPr lang="en-GB" altLang="en-US" sz="2000" b="1" smtClean="0"/>
              <a:t>B-Factors affecting Productivity in Manufacturing and Services Sectors </a:t>
            </a:r>
          </a:p>
          <a:p>
            <a:r>
              <a:rPr lang="en-GB" altLang="en-US" sz="2000" b="1" smtClean="0">
                <a:solidFill>
                  <a:srgbClr val="0033CC"/>
                </a:solidFill>
              </a:rPr>
              <a:t>Product and System Design: </a:t>
            </a:r>
            <a:r>
              <a:rPr lang="en-GB" altLang="en-US" sz="2000" smtClean="0"/>
              <a:t>Standardization of the product and the use of group technology are the design factors that make possible greater productivity in the factory. </a:t>
            </a:r>
          </a:p>
          <a:p>
            <a:r>
              <a:rPr lang="en-GB" altLang="en-US" sz="2000" b="1" smtClean="0">
                <a:solidFill>
                  <a:srgbClr val="0033CC"/>
                </a:solidFill>
              </a:rPr>
              <a:t>Machinery and Equipment: </a:t>
            </a:r>
            <a:r>
              <a:rPr lang="en-GB" altLang="en-US" sz="2000" smtClean="0"/>
              <a:t>The equipment used –machines. Tools, conveyors, factory layout – all affect the productivity.</a:t>
            </a:r>
          </a:p>
          <a:p>
            <a:r>
              <a:rPr lang="en-GB" altLang="en-US" sz="2000" smtClean="0"/>
              <a:t> </a:t>
            </a:r>
            <a:r>
              <a:rPr lang="en-GB" altLang="en-US" sz="2000" b="1" smtClean="0">
                <a:solidFill>
                  <a:srgbClr val="0033CC"/>
                </a:solidFill>
              </a:rPr>
              <a:t>Skill and Effectiveness of the Worker: </a:t>
            </a:r>
            <a:r>
              <a:rPr lang="en-GB" altLang="en-US" sz="2000" smtClean="0"/>
              <a:t>he trained and experience worker can do the same job in much shorter time. </a:t>
            </a:r>
          </a:p>
          <a:p>
            <a:r>
              <a:rPr lang="en-GB" altLang="en-US" sz="2000" b="1" smtClean="0">
                <a:solidFill>
                  <a:srgbClr val="0033CC"/>
                </a:solidFill>
              </a:rPr>
              <a:t>Production Volume: </a:t>
            </a:r>
            <a:r>
              <a:rPr lang="en-GB" altLang="en-US" sz="2000" smtClean="0"/>
              <a:t>If the output is doubled the productivity of support people (like Engineers Design People, Headquarter staff or other support personnel) is doubled.</a:t>
            </a:r>
          </a:p>
        </p:txBody>
      </p:sp>
      <p:sp>
        <p:nvSpPr>
          <p:cNvPr id="9220" name="Rectangle 2"/>
          <p:cNvSpPr>
            <a:spLocks noGrp="1" noChangeArrowheads="1"/>
          </p:cNvSpPr>
          <p:nvPr>
            <p:ph type="title"/>
          </p:nvPr>
        </p:nvSpPr>
        <p:spPr>
          <a:xfrm>
            <a:off x="1150938" y="908050"/>
            <a:ext cx="6300787" cy="708025"/>
          </a:xfrm>
        </p:spPr>
        <p:txBody>
          <a:bodyPr/>
          <a:lstStyle/>
          <a:p>
            <a:r>
              <a:rPr lang="en-US" altLang="en-US" sz="3200" b="1" smtClean="0"/>
              <a:t>Factors Affecting Productivity</a:t>
            </a:r>
            <a:endParaRPr lang="en-GB" altLang="en-US" sz="3200" smtClean="0"/>
          </a:p>
        </p:txBody>
      </p:sp>
    </p:spTree>
    <p:extLst>
      <p:ext uri="{BB962C8B-B14F-4D97-AF65-F5344CB8AC3E}">
        <p14:creationId xmlns:p14="http://schemas.microsoft.com/office/powerpoint/2010/main" val="4163002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774</Words>
  <Application>Microsoft Office PowerPoint</Application>
  <PresentationFormat>On-screen Show (4:3)</PresentationFormat>
  <Paragraphs>69</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Industrial Engineering </vt:lpstr>
      <vt:lpstr>Outline </vt:lpstr>
      <vt:lpstr>PowerPoint Presentation</vt:lpstr>
      <vt:lpstr>Types of Production</vt:lpstr>
      <vt:lpstr>Concept and Definition of Productivity</vt:lpstr>
      <vt:lpstr>Factors Affecting Productivity</vt:lpstr>
      <vt:lpstr>Factors Affecting Productivity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2019-09-02T09:05:27Z</dcterms:created>
  <dcterms:modified xsi:type="dcterms:W3CDTF">2019-09-02T09:17:27Z</dcterms:modified>
</cp:coreProperties>
</file>